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8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8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42" r:id="rId207"/>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07" Type="http://schemas.openxmlformats.org/officeDocument/2006/relationships/slide" Target="slides/slide87.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8" name="Shape 10228"/>
        <p:cNvGrpSpPr/>
        <p:nvPr/>
      </p:nvGrpSpPr>
      <p:grpSpPr>
        <a:xfrm>
          <a:off x="0" y="0"/>
          <a:ext cx="0" cy="0"/>
          <a:chOff x="0" y="0"/>
          <a:chExt cx="0" cy="0"/>
        </a:xfrm>
      </p:grpSpPr>
      <p:sp>
        <p:nvSpPr>
          <p:cNvPr id="10229" name="Google Shape;10229;p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30" name="Google Shape;10230;p8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notesSlide" Target="../notesSlides/notesSlide87.xml"/><Relationship Id="rId3" Type="http://schemas.openxmlformats.org/officeDocument/2006/relationships/image" Target="../media/image233.png"/></Relationships>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1" name="Shape 10231"/>
        <p:cNvGrpSpPr/>
        <p:nvPr/>
      </p:nvGrpSpPr>
      <p:grpSpPr>
        <a:xfrm>
          <a:off x="0" y="0"/>
          <a:ext cx="0" cy="0"/>
          <a:chOff x="0" y="0"/>
          <a:chExt cx="0" cy="0"/>
        </a:xfrm>
      </p:grpSpPr>
      <p:sp>
        <p:nvSpPr>
          <p:cNvPr id="10232" name="Google Shape;10232;p1517"/>
          <p:cNvSpPr txBox="1"/>
          <p:nvPr>
            <p:ph type="title"/>
          </p:nvPr>
        </p:nvSpPr>
        <p:spPr>
          <a:xfrm>
            <a:off x="457200" y="82550"/>
            <a:ext cx="8229600" cy="4492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OSG 0.6.0 Infrastructure</a:t>
            </a:r>
            <a:endParaRPr/>
          </a:p>
        </p:txBody>
      </p:sp>
      <p:sp>
        <p:nvSpPr>
          <p:cNvPr id="10233" name="Google Shape;10233;p1517"/>
          <p:cNvSpPr txBox="1"/>
          <p:nvPr>
            <p:ph idx="1" type="body"/>
          </p:nvPr>
        </p:nvSpPr>
        <p:spPr>
          <a:xfrm>
            <a:off x="0" y="1219200"/>
            <a:ext cx="9144000" cy="4906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600"/>
              <a:buFont typeface="Arial"/>
              <a:buChar char="•"/>
            </a:pPr>
            <a:r>
              <a:rPr lang="en-US" sz="3600"/>
              <a:t>VORS – Virtual Organization Resource Selector </a:t>
            </a:r>
            <a:endParaRPr/>
          </a:p>
          <a:p>
            <a:pPr indent="-342900" lvl="0" marL="342900" rtl="0" algn="l">
              <a:spcBef>
                <a:spcPts val="720"/>
              </a:spcBef>
              <a:spcAft>
                <a:spcPts val="0"/>
              </a:spcAft>
              <a:buClr>
                <a:schemeClr val="dk1"/>
              </a:buClr>
              <a:buSzPts val="3600"/>
              <a:buFont typeface="Arial"/>
              <a:buChar char="•"/>
            </a:pPr>
            <a:r>
              <a:rPr lang="en-US" sz="3600"/>
              <a:t>MonALISA – MONitoring Agents using a Large Integrated Service Architecture</a:t>
            </a:r>
            <a:endParaRPr/>
          </a:p>
          <a:p>
            <a:pPr indent="-342900" lvl="0" marL="342900" rtl="0" algn="l">
              <a:spcBef>
                <a:spcPts val="720"/>
              </a:spcBef>
              <a:spcAft>
                <a:spcPts val="0"/>
              </a:spcAft>
              <a:buClr>
                <a:schemeClr val="dk1"/>
              </a:buClr>
              <a:buSzPts val="3600"/>
              <a:buFont typeface="Arial"/>
              <a:buChar char="•"/>
            </a:pPr>
            <a:r>
              <a:rPr lang="en-US" sz="3600"/>
              <a:t>Gratia – Grid accounting facility</a:t>
            </a:r>
            <a:endParaRPr/>
          </a:p>
          <a:p>
            <a:pPr indent="-342900" lvl="0" marL="342900" rtl="0" algn="l">
              <a:spcBef>
                <a:spcPts val="720"/>
              </a:spcBef>
              <a:spcAft>
                <a:spcPts val="0"/>
              </a:spcAft>
              <a:buClr>
                <a:schemeClr val="dk1"/>
              </a:buClr>
              <a:buSzPts val="3600"/>
              <a:buFont typeface="Arial"/>
              <a:buChar char="•"/>
            </a:pPr>
            <a:r>
              <a:rPr lang="en-US" sz="3600"/>
              <a:t>Virtual Organization (VO) issues</a:t>
            </a:r>
            <a:endParaRPr/>
          </a:p>
          <a:p>
            <a:pPr indent="-342900" lvl="0" marL="342900" rtl="0" algn="l">
              <a:spcBef>
                <a:spcPts val="720"/>
              </a:spcBef>
              <a:spcAft>
                <a:spcPts val="0"/>
              </a:spcAft>
              <a:buClr>
                <a:schemeClr val="dk1"/>
              </a:buClr>
              <a:buSzPts val="3600"/>
              <a:buFont typeface="Arial"/>
              <a:buChar char="•"/>
            </a:pPr>
            <a:r>
              <a:rPr lang="en-US" sz="3600"/>
              <a:t>GOC – Grid Operations Center</a:t>
            </a:r>
            <a:endParaRPr/>
          </a:p>
        </p:txBody>
      </p:sp>
      <p:sp>
        <p:nvSpPr>
          <p:cNvPr id="10234" name="Google Shape;10234;p1517"/>
          <p:cNvSpP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Times New Roman"/>
              <a:buNone/>
            </a:pPr>
            <a:r>
              <a:rPr b="1" i="0" lang="en-US" sz="1200" u="none" cap="none" strike="noStrike">
                <a:solidFill>
                  <a:srgbClr val="000000"/>
                </a:solidFill>
                <a:latin typeface="Times New Roman"/>
                <a:ea typeface="Times New Roman"/>
                <a:cs typeface="Times New Roman"/>
                <a:sym typeface="Times New Roman"/>
              </a:rPr>
              <a:t>OSG Consortium Mtg March 2007</a:t>
            </a:r>
            <a:endParaRPr/>
          </a:p>
          <a:p>
            <a:pPr indent="0" lvl="0" marL="0" marR="0" rtl="0" algn="ctr">
              <a:lnSpc>
                <a:spcPct val="100000"/>
              </a:lnSpc>
              <a:spcBef>
                <a:spcPts val="0"/>
              </a:spcBef>
              <a:spcAft>
                <a:spcPts val="0"/>
              </a:spcAft>
              <a:buClr>
                <a:srgbClr val="000000"/>
              </a:buClr>
              <a:buSzPts val="1200"/>
              <a:buFont typeface="Comic Sans MS"/>
              <a:buNone/>
            </a:pPr>
            <a:r>
              <a:rPr b="1" i="0" lang="en-US" sz="1200" u="none" cap="none" strike="noStrike">
                <a:solidFill>
                  <a:srgbClr val="000000"/>
                </a:solidFill>
                <a:latin typeface="Comic Sans MS"/>
                <a:ea typeface="Comic Sans MS"/>
                <a:cs typeface="Comic Sans MS"/>
                <a:sym typeface="Comic Sans MS"/>
              </a:rPr>
              <a:t>Quick Start Guide to the OSG</a:t>
            </a:r>
            <a:endParaRPr/>
          </a:p>
        </p:txBody>
      </p:sp>
      <p:pic>
        <p:nvPicPr>
          <p:cNvPr id="10235" name="Google Shape;10235;p1517"/>
          <p:cNvPicPr preferRelativeResize="0"/>
          <p:nvPr/>
        </p:nvPicPr>
        <p:blipFill rotWithShape="1">
          <a:blip r:embed="rId3">
            <a:alphaModFix/>
          </a:blip>
          <a:srcRect b="0" l="0" r="0" t="0"/>
          <a:stretch/>
        </p:blipFill>
        <p:spPr>
          <a:xfrm>
            <a:off x="1104900" y="6245225"/>
            <a:ext cx="838200" cy="476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